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1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2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0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6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7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7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B176-9BFF-44E3-952F-49486A14EAD5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2621-3D48-48E7-9C35-77D6AF1E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6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Basic Strokes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85" y="1218474"/>
            <a:ext cx="777301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2867478"/>
            <a:ext cx="1981200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>
                <a:effectLst/>
                <a:latin typeface="Calibri"/>
                <a:ea typeface="KaiTi"/>
                <a:cs typeface="Times New Roman"/>
              </a:rPr>
              <a:t>横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héng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43200" y="2867478"/>
            <a:ext cx="1878965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>
                <a:effectLst/>
                <a:latin typeface="Calibri"/>
                <a:ea typeface="KaiTi"/>
                <a:cs typeface="Times New Roman"/>
              </a:rPr>
              <a:t>竖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shù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724751" y="5303429"/>
            <a:ext cx="1794827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>
                <a:effectLst/>
                <a:latin typeface="Calibri"/>
                <a:ea typeface="KaiTi"/>
                <a:cs typeface="Times New Roman"/>
              </a:rPr>
              <a:t>提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tí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19200" y="5306604"/>
            <a:ext cx="2111692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>
                <a:effectLst/>
                <a:latin typeface="Calibri"/>
                <a:ea typeface="KaiTi"/>
                <a:cs typeface="Times New Roman"/>
              </a:rPr>
              <a:t>点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di</a:t>
            </a:r>
            <a:r>
              <a:rPr lang="zh-CN" sz="3600" b="1" dirty="0">
                <a:effectLst/>
                <a:latin typeface="KaiTi"/>
                <a:ea typeface="SimSun"/>
                <a:cs typeface="Times New Roman"/>
              </a:rPr>
              <a:t>ǎ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n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086600" y="2872576"/>
            <a:ext cx="1582038" cy="8659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>
                <a:effectLst/>
                <a:latin typeface="Calibri"/>
                <a:ea typeface="KaiTi"/>
                <a:cs typeface="Times New Roman"/>
              </a:rPr>
              <a:t>捺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nà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867400" y="5298349"/>
            <a:ext cx="1934019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 smtClean="0">
                <a:effectLst/>
                <a:latin typeface="Calibri"/>
                <a:ea typeface="KaiTi"/>
                <a:cs typeface="Times New Roman"/>
              </a:rPr>
              <a:t>钩</a:t>
            </a:r>
            <a:r>
              <a:rPr lang="en-US" sz="3600" b="1" dirty="0" smtClean="0">
                <a:effectLst/>
                <a:latin typeface="KaiTi"/>
                <a:ea typeface="SimSun"/>
                <a:cs typeface="Times New Roman"/>
              </a:rPr>
              <a:t>gōu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76800" y="2867478"/>
            <a:ext cx="1958975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4400" b="1" dirty="0">
                <a:effectLst/>
                <a:latin typeface="Calibri"/>
                <a:ea typeface="KaiTi"/>
                <a:cs typeface="Times New Roman"/>
              </a:rPr>
              <a:t>撇</a:t>
            </a:r>
            <a:r>
              <a:rPr lang="en-US" sz="3600" b="1" dirty="0">
                <a:effectLst/>
                <a:latin typeface="KaiTi"/>
                <a:ea typeface="SimSun"/>
                <a:cs typeface="Times New Roman"/>
              </a:rPr>
              <a:t>piě</a:t>
            </a:r>
            <a:endParaRPr lang="en-US" sz="11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518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/>
            </a:r>
            <a:b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0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50507"/>
          </a:xfrm>
        </p:spPr>
        <p:txBody>
          <a:bodyPr/>
          <a:lstStyle/>
          <a:p>
            <a:r>
              <a:rPr lang="zh-CN" altLang="en-US" sz="2400" dirty="0" smtClean="0"/>
              <a:t>     </a:t>
            </a:r>
            <a:r>
              <a:rPr lang="en-US" altLang="zh-CN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ǐ</a:t>
            </a:r>
            <a:r>
              <a:rPr lang="zh-CN" alt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huà </a:t>
            </a:r>
            <a:r>
              <a:rPr lang="zh-CN" alt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míng 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chēng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笔画名称</a:t>
            </a:r>
            <a:endParaRPr lang="en-US" b="1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/>
          <a:srcRect l="-17046" r="-17046"/>
          <a:stretch>
            <a:fillRect/>
          </a:stretch>
        </p:blipFill>
        <p:spPr>
          <a:xfrm>
            <a:off x="-16994" y="1582738"/>
            <a:ext cx="9237194" cy="512286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Rectangle 2"/>
          <p:cNvSpPr/>
          <p:nvPr/>
        </p:nvSpPr>
        <p:spPr>
          <a:xfrm>
            <a:off x="4953000" y="2286000"/>
            <a:ext cx="914400" cy="473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91300" y="4860810"/>
            <a:ext cx="1066800" cy="396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92446" y="6080010"/>
            <a:ext cx="1295400" cy="473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336030"/>
            <a:ext cx="914400" cy="473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8729" y="2286000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héng zhé  </a:t>
            </a:r>
          </a:p>
          <a:p>
            <a:r>
              <a:rPr lang="zh-TW" altLang="en-US" sz="1400" dirty="0" smtClean="0">
                <a:solidFill>
                  <a:srgbClr val="FF0000"/>
                </a:solidFill>
              </a:rPr>
              <a:t>  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横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 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折</a:t>
            </a:r>
            <a:endParaRPr lang="en-US" altLang="zh-TW" sz="1400" dirty="0" smtClean="0">
              <a:solidFill>
                <a:srgbClr val="FF0000"/>
              </a:solidFill>
              <a:latin typeface="Adobe Gothic Std B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1300" y="4724400"/>
            <a:ext cx="119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héng zhé gōu </a:t>
            </a:r>
          </a:p>
          <a:p>
            <a:r>
              <a:rPr lang="zh-TW" altLang="en-US" sz="1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   横    折   </a:t>
            </a:r>
            <a:r>
              <a:rPr lang="zh-CN" altLang="en-US" sz="1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钩</a:t>
            </a:r>
            <a:endParaRPr lang="en-US" sz="14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7567" y="602998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héng zhé wān gōu </a:t>
            </a:r>
          </a:p>
          <a:p>
            <a:r>
              <a:rPr lang="zh-TW" altLang="en-US" sz="1400" dirty="0" smtClean="0">
                <a:solidFill>
                  <a:srgbClr val="FF0000"/>
                </a:solidFill>
              </a:rPr>
              <a:t>  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横    折    弯   钩</a:t>
            </a:r>
            <a:endParaRPr lang="en-US" sz="14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581400"/>
            <a:ext cx="914400" cy="473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35506" y="3505200"/>
            <a:ext cx="831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shù wān 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zh-TW" altLang="en-US" sz="1400" dirty="0" smtClean="0">
                <a:solidFill>
                  <a:srgbClr val="FF0000"/>
                </a:solidFill>
              </a:rPr>
              <a:t>  </a:t>
            </a:r>
            <a:r>
              <a:rPr lang="zh-CN" altLang="en-US" sz="1400" dirty="0" smtClean="0">
                <a:solidFill>
                  <a:srgbClr val="FF0000"/>
                </a:solidFill>
              </a:rPr>
              <a:t>竖  弯</a:t>
            </a:r>
            <a:endParaRPr lang="en-US" altLang="zh-TW" sz="1400" dirty="0" smtClean="0">
              <a:solidFill>
                <a:srgbClr val="FF0000"/>
              </a:solidFill>
              <a:latin typeface="Adobe Gothic Std B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7302" y="223597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héng  </a:t>
            </a:r>
          </a:p>
          <a:p>
            <a:r>
              <a:rPr lang="zh-TW" altLang="en-US" sz="1400" dirty="0" smtClean="0">
                <a:solidFill>
                  <a:srgbClr val="FF0000"/>
                </a:solidFill>
              </a:rPr>
              <a:t>  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横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</a:t>
            </a:r>
            <a:endParaRPr lang="en-US" altLang="zh-TW" sz="1400" dirty="0" smtClean="0">
              <a:solidFill>
                <a:srgbClr val="FF0000"/>
              </a:solidFill>
              <a:latin typeface="Adobe Gothic Std B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92446" y="2413197"/>
            <a:ext cx="1165654" cy="396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6156210"/>
            <a:ext cx="838200" cy="396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4800600"/>
            <a:ext cx="838200" cy="396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046" y="3679508"/>
            <a:ext cx="838200" cy="396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04464" y="4734299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héng gōu</a:t>
            </a:r>
            <a:r>
              <a:rPr lang="en-US" sz="14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zh-TW" altLang="en-US" sz="1400" dirty="0" smtClean="0">
                <a:solidFill>
                  <a:srgbClr val="FF0000"/>
                </a:solidFill>
              </a:rPr>
              <a:t>  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横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 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钩</a:t>
            </a:r>
            <a:endParaRPr lang="en-US" altLang="zh-TW" sz="1400" dirty="0" smtClean="0">
              <a:solidFill>
                <a:srgbClr val="FF0000"/>
              </a:solidFill>
              <a:latin typeface="Adobe Gothic Std B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8130" y="6075113"/>
            <a:ext cx="888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Shù</a:t>
            </a:r>
            <a:r>
              <a:rPr lang="zh-CN" alt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gōu</a:t>
            </a:r>
            <a:r>
              <a:rPr lang="en-US" sz="14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  竖    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钩</a:t>
            </a:r>
            <a:endParaRPr lang="en-US" altLang="zh-TW" sz="1400" dirty="0" smtClean="0">
              <a:solidFill>
                <a:srgbClr val="FF0000"/>
              </a:solidFill>
              <a:latin typeface="Adobe Gothic Std B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7460" y="2286000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shù </a:t>
            </a:r>
            <a:r>
              <a:rPr lang="zh-CN" alt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wān </a:t>
            </a:r>
            <a:r>
              <a:rPr lang="en-US" sz="1400" dirty="0">
                <a:solidFill>
                  <a:srgbClr val="FF0000"/>
                </a:solidFill>
              </a:rPr>
              <a:t>gōu 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  竖   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弯   </a:t>
            </a:r>
            <a:r>
              <a:rPr lang="zh-CN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 </a:t>
            </a:r>
            <a:r>
              <a:rPr lang="zh-TW" altLang="en-US" sz="1400" dirty="0" smtClean="0">
                <a:solidFill>
                  <a:srgbClr val="FF0000"/>
                </a:solidFill>
                <a:latin typeface="Adobe Gothic Std B" pitchFamily="34" charset="-128"/>
              </a:rPr>
              <a:t>钩</a:t>
            </a:r>
            <a:endParaRPr lang="en-US" sz="14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5600" y="3515380"/>
            <a:ext cx="867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  </a:t>
            </a:r>
            <a:r>
              <a:rPr lang="en-US" altLang="zh-CN" sz="1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ié</a:t>
            </a:r>
            <a:r>
              <a:rPr lang="zh-CN" alt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gōu 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zh-TW" altLang="en-US" sz="1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   </a:t>
            </a:r>
            <a:r>
              <a:rPr lang="zh-CN" altLang="en-US" sz="1400" dirty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斜</a:t>
            </a:r>
            <a:r>
              <a:rPr lang="zh-TW" altLang="en-US" sz="1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   </a:t>
            </a:r>
            <a:r>
              <a:rPr lang="zh-CN" altLang="en-US" sz="1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钩</a:t>
            </a:r>
            <a:endParaRPr lang="en-US" sz="14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51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3601"/>
            <a:ext cx="7848600" cy="845599"/>
          </a:xfrm>
        </p:spPr>
        <p:txBody>
          <a:bodyPr>
            <a:normAutofit fontScale="90000"/>
          </a:bodyPr>
          <a:lstStyle/>
          <a:p>
            <a:r>
              <a:rPr lang="zh-CN" altLang="en-US" sz="4800" dirty="0" smtClean="0"/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ǐ</a:t>
            </a:r>
            <a:r>
              <a:rPr lang="zh-CN" alt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huà </a:t>
            </a:r>
            <a:r>
              <a:rPr lang="zh-CN" alt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míng 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chēng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笔画名称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357" y="1499586"/>
            <a:ext cx="4419600" cy="4845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19400" y="2514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7920" y="2895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7920" y="338278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21619" y="38100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7920" y="41910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29017" y="46482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17920" y="51054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7827" y="548714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47244" y="5943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0574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38817" y="2514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9200" y="2905217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38817" y="338278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9200" y="38100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38817" y="4202243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09965" y="46482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38817" y="51054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09965" y="548714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8817" y="5943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47244" y="20574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28657" y="199286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héng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95982" y="24823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shù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11265" y="2872951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piě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41600" y="33505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nà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9204" y="377773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diǎn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2638" y="4169977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héng zhé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52817" y="46159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héng</a:t>
            </a:r>
            <a:r>
              <a:rPr lang="en-US" dirty="0" smtClean="0"/>
              <a:t> gōu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02566" y="5073134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shù zhé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85672" y="59113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shù wān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38817" y="202617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shù gōu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38817" y="2470267"/>
            <a:ext cx="102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wān gōu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43693" y="288735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wò gōu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043693" y="3322656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piě zhé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88507" y="3769273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héng piě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19737" y="4124980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héng zhé </a:t>
            </a:r>
            <a:endParaRPr lang="en-US" sz="1400" dirty="0" smtClean="0"/>
          </a:p>
          <a:p>
            <a:r>
              <a:rPr lang="en-US" sz="1400" dirty="0" smtClean="0"/>
              <a:t>gōu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5050084" y="5410200"/>
            <a:ext cx="838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héng xié </a:t>
            </a:r>
            <a:endParaRPr lang="en-US" sz="1400" dirty="0" smtClean="0"/>
          </a:p>
          <a:p>
            <a:r>
              <a:rPr lang="en-US" sz="1400" dirty="0" smtClean="0"/>
              <a:t>gōu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5096708" y="5822222"/>
            <a:ext cx="779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shù zhé </a:t>
            </a:r>
            <a:endParaRPr lang="en-US" sz="1400" dirty="0" smtClean="0"/>
          </a:p>
          <a:p>
            <a:r>
              <a:rPr lang="en-US" sz="1400" dirty="0" smtClean="0"/>
              <a:t>zhé </a:t>
            </a:r>
            <a:r>
              <a:rPr lang="en-US" sz="1400" dirty="0"/>
              <a:t>gōu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27578" y="545487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shù tí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076292" y="4538990"/>
            <a:ext cx="831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shù wān </a:t>
            </a:r>
            <a:endParaRPr lang="en-US" sz="1400" dirty="0" smtClean="0"/>
          </a:p>
          <a:p>
            <a:r>
              <a:rPr lang="en-US" sz="1400" dirty="0" smtClean="0"/>
              <a:t>gōu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>
            <a:off x="6715957" y="3448163"/>
            <a:ext cx="184731" cy="30839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040790" y="4953000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héng zhé </a:t>
            </a:r>
            <a:endParaRPr lang="en-US" sz="1400" dirty="0" smtClean="0"/>
          </a:p>
          <a:p>
            <a:r>
              <a:rPr lang="en-US" sz="1400" dirty="0" smtClean="0"/>
              <a:t>wān </a:t>
            </a:r>
            <a:r>
              <a:rPr lang="en-US" sz="1400" dirty="0"/>
              <a:t>gōu</a:t>
            </a:r>
          </a:p>
        </p:txBody>
      </p:sp>
    </p:spTree>
    <p:extLst>
      <p:ext uri="{BB962C8B-B14F-4D97-AF65-F5344CB8AC3E}">
        <p14:creationId xmlns:p14="http://schemas.microsoft.com/office/powerpoint/2010/main" val="341237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Stroke </a:t>
            </a:r>
            <a:r>
              <a:rPr lang="en-US" dirty="0"/>
              <a:t>O</a:t>
            </a:r>
            <a:r>
              <a:rPr lang="en-US" dirty="0" smtClean="0"/>
              <a:t>rder </a:t>
            </a:r>
            <a:r>
              <a:rPr lang="en-US" dirty="0"/>
              <a:t>C</a:t>
            </a:r>
            <a:r>
              <a:rPr lang="en-US" dirty="0" smtClean="0"/>
              <a:t>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en-US" sz="9600" dirty="0"/>
              <a:t>cóng </a:t>
            </a:r>
            <a:r>
              <a:rPr lang="en-US" sz="9600" dirty="0" smtClean="0"/>
              <a:t>shàng dào  xià </a:t>
            </a:r>
            <a:endParaRPr lang="en-US" sz="9600" dirty="0"/>
          </a:p>
          <a:p>
            <a:pPr marL="0" indent="0" fontAlgn="base">
              <a:buNone/>
            </a:pPr>
            <a:r>
              <a:rPr lang="en-US" altLang="zh-CN" sz="16000" dirty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从 上 到 下</a:t>
            </a:r>
            <a:r>
              <a:rPr lang="en-US" altLang="zh-CN" sz="14400" b="1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三 工</a:t>
            </a:r>
            <a:endParaRPr lang="en-US" sz="14400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fontAlgn="base"/>
            <a:r>
              <a:rPr lang="en-US" sz="9600" dirty="0" smtClean="0"/>
              <a:t>cóng  </a:t>
            </a:r>
            <a:r>
              <a:rPr lang="en-US" sz="9600" dirty="0"/>
              <a:t>zuǒ   dào   yòu</a:t>
            </a:r>
          </a:p>
          <a:p>
            <a:pPr marL="0" indent="0" fontAlgn="base">
              <a:buNone/>
            </a:pPr>
            <a:r>
              <a:rPr lang="en-US" altLang="zh-CN" sz="14400" b="1" dirty="0"/>
              <a:t>  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从 </a:t>
            </a: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左 到 右</a:t>
            </a:r>
            <a:r>
              <a:rPr lang="en-US" altLang="zh-CN" sz="14400" b="1" dirty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好 你</a:t>
            </a:r>
            <a:endParaRPr lang="en-US" sz="14400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fontAlgn="base"/>
            <a:r>
              <a:rPr lang="en-US" sz="9600" dirty="0"/>
              <a:t>xiān  héng  hòu  shù </a:t>
            </a:r>
          </a:p>
          <a:p>
            <a:pPr marL="0" indent="0" fontAlgn="base">
              <a:buNone/>
            </a:pPr>
            <a:r>
              <a:rPr lang="en-US" altLang="zh-CN" sz="14400" b="1" dirty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先 横</a:t>
            </a:r>
            <a:r>
              <a:rPr lang="en-US" altLang="zh-CN" sz="14400" b="1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后 </a:t>
            </a: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竖</a:t>
            </a:r>
            <a:r>
              <a:rPr lang="en-US" altLang="zh-CN" sz="14400" b="1" dirty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十 土</a:t>
            </a:r>
            <a:endParaRPr lang="en-US" altLang="zh-CN" sz="14400" b="1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fontAlgn="base"/>
            <a:r>
              <a:rPr lang="en-US" sz="9600" dirty="0" smtClean="0"/>
              <a:t>xiān  </a:t>
            </a:r>
            <a:r>
              <a:rPr lang="en-US" sz="9600" dirty="0"/>
              <a:t>wài    hòu    lǐ </a:t>
            </a:r>
          </a:p>
          <a:p>
            <a:pPr marL="0" indent="0" fontAlgn="base">
              <a:buNone/>
            </a:pP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 先 外</a:t>
            </a:r>
            <a:r>
              <a:rPr lang="en-US" altLang="zh-CN" sz="14400" b="1" dirty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后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里 </a:t>
            </a:r>
            <a:r>
              <a:rPr lang="en-US" altLang="zh-CN" sz="14400" b="1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同 用</a:t>
            </a:r>
            <a:endParaRPr lang="en-US" altLang="zh-CN" sz="14400" b="1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fontAlgn="base"/>
            <a:r>
              <a:rPr lang="en-US" sz="9600" dirty="0"/>
              <a:t>xiān    wài   hòu      lǐ     </a:t>
            </a:r>
            <a:r>
              <a:rPr lang="en-US" sz="9600" dirty="0" smtClean="0"/>
              <a:t>zài   </a:t>
            </a:r>
            <a:r>
              <a:rPr lang="en-US" sz="9600" dirty="0"/>
              <a:t>fēng   kǒu</a:t>
            </a:r>
          </a:p>
          <a:p>
            <a:pPr marL="0" indent="0" fontAlgn="base">
              <a:buNone/>
            </a:pPr>
            <a:r>
              <a:rPr lang="zh-CN" altLang="en-US" sz="14400" b="1" dirty="0"/>
              <a:t>  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先 </a:t>
            </a: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外 后 里</a:t>
            </a:r>
            <a:r>
              <a:rPr lang="en-US" altLang="zh-CN" sz="14400" b="1" dirty="0">
                <a:latin typeface="KaiTi" pitchFamily="49" charset="-122"/>
                <a:ea typeface="KaiTi" pitchFamily="49" charset="-122"/>
              </a:rPr>
              <a:t>,</a:t>
            </a: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再 封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口</a:t>
            </a:r>
            <a:r>
              <a:rPr lang="en-US" altLang="zh-CN" sz="14400" b="1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田 国</a:t>
            </a:r>
            <a:endParaRPr lang="en-US" altLang="zh-CN" sz="14400" b="1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fontAlgn="base"/>
            <a:r>
              <a:rPr lang="en-US" sz="9600" dirty="0"/>
              <a:t>Xiān  zhōng  jiān   hòu   zuǒ   yòu </a:t>
            </a:r>
          </a:p>
          <a:p>
            <a:pPr marL="0" indent="0" fontAlgn="base">
              <a:buNone/>
            </a:pPr>
            <a:r>
              <a:rPr lang="en-US" altLang="zh-TW" sz="14400" dirty="0"/>
              <a:t>    </a:t>
            </a:r>
            <a:r>
              <a:rPr lang="zh-TW" altLang="en-US" sz="14400" b="1" dirty="0" smtClean="0">
                <a:latin typeface="KaiTi" pitchFamily="49" charset="-122"/>
                <a:ea typeface="KaiTi" pitchFamily="49" charset="-122"/>
              </a:rPr>
              <a:t>先 </a:t>
            </a:r>
            <a:r>
              <a:rPr lang="zh-TW" altLang="en-US" sz="14400" b="1" dirty="0">
                <a:latin typeface="KaiTi" pitchFamily="49" charset="-122"/>
                <a:ea typeface="KaiTi" pitchFamily="49" charset="-122"/>
              </a:rPr>
              <a:t>中</a:t>
            </a:r>
            <a:r>
              <a:rPr lang="en-US" altLang="zh-TW" sz="14400" dirty="0">
                <a:latin typeface="KaiTi" pitchFamily="49" charset="-122"/>
                <a:ea typeface="KaiTi" pitchFamily="49" charset="-122"/>
              </a:rPr>
              <a:t> </a:t>
            </a:r>
            <a:r>
              <a:rPr lang="zh-TW" altLang="en-US" sz="14400" b="1" dirty="0">
                <a:latin typeface="KaiTi" pitchFamily="49" charset="-122"/>
                <a:ea typeface="KaiTi" pitchFamily="49" charset="-122"/>
              </a:rPr>
              <a:t>间</a:t>
            </a:r>
            <a:r>
              <a:rPr lang="en-US" altLang="zh-TW" sz="14400" b="1" dirty="0">
                <a:latin typeface="KaiTi" pitchFamily="49" charset="-122"/>
                <a:ea typeface="KaiTi" pitchFamily="49" charset="-122"/>
              </a:rPr>
              <a:t>,</a:t>
            </a:r>
            <a:r>
              <a:rPr lang="zh-TW" altLang="en-US" sz="14400" b="1" dirty="0">
                <a:latin typeface="KaiTi" pitchFamily="49" charset="-122"/>
                <a:ea typeface="KaiTi" pitchFamily="49" charset="-122"/>
              </a:rPr>
              <a:t>后</a:t>
            </a:r>
            <a:r>
              <a:rPr lang="en-US" sz="14400" dirty="0"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4400" b="1" dirty="0">
                <a:latin typeface="KaiTi" pitchFamily="49" charset="-122"/>
                <a:ea typeface="KaiTi" pitchFamily="49" charset="-122"/>
              </a:rPr>
              <a:t>左 </a:t>
            </a:r>
            <a:r>
              <a:rPr lang="zh-CN" altLang="en-US" sz="14400" b="1" dirty="0" smtClean="0">
                <a:latin typeface="KaiTi" pitchFamily="49" charset="-122"/>
                <a:ea typeface="KaiTi" pitchFamily="49" charset="-122"/>
              </a:rPr>
              <a:t>右</a:t>
            </a:r>
            <a:r>
              <a:rPr lang="en-US" altLang="zh-CN" sz="14400" b="1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小</a:t>
            </a:r>
            <a:r>
              <a:rPr lang="zh-CN" altLang="en-US" sz="144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44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水</a:t>
            </a:r>
            <a:endParaRPr lang="en-US" sz="14400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0" fontAlgn="base">
              <a:buNone/>
            </a:pPr>
            <a:endParaRPr lang="en-US" sz="9600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0" fontAlgn="base">
              <a:buNone/>
            </a:pPr>
            <a:endParaRPr lang="en-US" sz="7200" b="1" dirty="0" smtClean="0">
              <a:latin typeface="KaiTi" pitchFamily="49" charset="-122"/>
              <a:ea typeface="KaiTi" pitchFamily="49" charset="-122"/>
            </a:endParaRPr>
          </a:p>
          <a:p>
            <a:pPr marL="0" indent="0" fontAlgn="base">
              <a:buNone/>
            </a:pPr>
            <a:r>
              <a:rPr lang="zh-CN" altLang="en-US" sz="88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 </a:t>
            </a:r>
            <a:endParaRPr lang="en-US" sz="4700" b="1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0" fontAlgn="base">
              <a:buNone/>
            </a:pPr>
            <a:endParaRPr lang="en-US" altLang="zh-CN" sz="4800" b="1" dirty="0" smtClean="0">
              <a:latin typeface="KaiTi" pitchFamily="49" charset="-122"/>
              <a:ea typeface="KaiTi" pitchFamily="49" charset="-122"/>
            </a:endParaRPr>
          </a:p>
          <a:p>
            <a:pPr marL="0" indent="0" fontAlgn="base">
              <a:buNone/>
            </a:pPr>
            <a:r>
              <a:rPr lang="en-US" altLang="zh-CN" sz="4800" dirty="0" smtClean="0">
                <a:latin typeface="KaiTi" pitchFamily="49" charset="-122"/>
                <a:ea typeface="KaiTi" pitchFamily="49" charset="-12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5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134</Words>
  <Application>Microsoft Macintosh PowerPoint</Application>
  <PresentationFormat>On-screen Show (4:3)</PresentationFormat>
  <Paragraphs>185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Basic Strokes</vt:lpstr>
      <vt:lpstr>     bǐ   huà   míng  chēng 笔画名称</vt:lpstr>
      <vt:lpstr> bǐ   huà   míng  chēng 笔画名称</vt:lpstr>
      <vt:lpstr>Stroke Order Chant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bǐ huà míng chēng 笔画名称</dc:title>
  <dc:creator>Windows User</dc:creator>
  <cp:lastModifiedBy>ntanner</cp:lastModifiedBy>
  <cp:revision>24</cp:revision>
  <dcterms:created xsi:type="dcterms:W3CDTF">2013-01-15T19:42:20Z</dcterms:created>
  <dcterms:modified xsi:type="dcterms:W3CDTF">2014-08-29T13:28:27Z</dcterms:modified>
</cp:coreProperties>
</file>